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2" r:id="rId2"/>
    <p:sldId id="273" r:id="rId3"/>
    <p:sldId id="305" r:id="rId4"/>
    <p:sldId id="329" r:id="rId5"/>
    <p:sldId id="340" r:id="rId6"/>
    <p:sldId id="341" r:id="rId7"/>
    <p:sldId id="342" r:id="rId8"/>
    <p:sldId id="343" r:id="rId9"/>
    <p:sldId id="318" r:id="rId10"/>
    <p:sldId id="344" r:id="rId11"/>
    <p:sldId id="321" r:id="rId12"/>
    <p:sldId id="319" r:id="rId13"/>
    <p:sldId id="322" r:id="rId14"/>
    <p:sldId id="330" r:id="rId15"/>
    <p:sldId id="331" r:id="rId16"/>
    <p:sldId id="316" r:id="rId17"/>
    <p:sldId id="323" r:id="rId18"/>
    <p:sldId id="325" r:id="rId19"/>
    <p:sldId id="326" r:id="rId20"/>
    <p:sldId id="324" r:id="rId21"/>
    <p:sldId id="328" r:id="rId22"/>
    <p:sldId id="339" r:id="rId23"/>
    <p:sldId id="334" r:id="rId24"/>
    <p:sldId id="335" r:id="rId25"/>
    <p:sldId id="336" r:id="rId26"/>
    <p:sldId id="337" r:id="rId27"/>
    <p:sldId id="338" r:id="rId28"/>
    <p:sldId id="327" r:id="rId2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3"/>
    <p:restoredTop sz="91429" autoAdjust="0"/>
  </p:normalViewPr>
  <p:slideViewPr>
    <p:cSldViewPr snapToGrid="0" snapToObjects="1">
      <p:cViewPr varScale="1">
        <p:scale>
          <a:sx n="45" d="100"/>
          <a:sy n="45" d="100"/>
        </p:scale>
        <p:origin x="2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Mixture of data (scalars, arrays, etc.) both in the input and output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Statistical Framework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/>
              <a:t>RAVEN Entities and Input </a:t>
            </a:r>
            <a:r>
              <a:rPr lang="en-US" b="0"/>
              <a:t>Structure introduction</a:t>
            </a:r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78022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Idaho National Laboratory - Idaho Falls, ID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1"/>
            <a:ext cx="6307511" cy="2560780"/>
          </a:xfrm>
        </p:spPr>
        <p:txBody>
          <a:bodyPr/>
          <a:lstStyle/>
          <a:p>
            <a:pPr lvl="1"/>
            <a:r>
              <a:rPr lang="en-US" dirty="0" err="1"/>
              <a:t>DataSets</a:t>
            </a:r>
            <a:endParaRPr lang="en-US" dirty="0"/>
          </a:p>
          <a:p>
            <a:pPr lvl="2"/>
            <a:r>
              <a:rPr lang="en-US" dirty="0"/>
              <a:t>The variables can be independent (i.e. scalars) or dependent (arrays) on certain dimensions (e.g. time, coordinates, etc.)</a:t>
            </a:r>
          </a:p>
          <a:p>
            <a:pPr lvl="2"/>
            <a:r>
              <a:rPr lang="en-US" dirty="0"/>
              <a:t>Mapping between multiple sets of parameters in the input space (both dependent and/or independent) and the resulting sets of evolution in the output space (both dependent and/or independent)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3256125" y="5742322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r>
              <a:rPr lang="en-US" b="0" dirty="0"/>
              <a:t> (cont.)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60443"/>
              </p:ext>
            </p:extLst>
          </p:nvPr>
        </p:nvGraphicFramePr>
        <p:xfrm>
          <a:off x="719084" y="5068440"/>
          <a:ext cx="2311084" cy="15795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729983967"/>
                    </a:ext>
                  </a:extLst>
                </a:gridCol>
                <a:gridCol w="540068">
                  <a:extLst>
                    <a:ext uri="{9D8B030D-6E8A-4147-A177-3AD203B41FA5}">
                      <a16:colId xmlns:a16="http://schemas.microsoft.com/office/drawing/2014/main" val="4090945824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c(t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50999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28116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3421791" y="5612782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950352"/>
              </p:ext>
            </p:extLst>
          </p:nvPr>
        </p:nvGraphicFramePr>
        <p:xfrm>
          <a:off x="4881455" y="5036764"/>
          <a:ext cx="410713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55716515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1775124216"/>
                    </a:ext>
                  </a:extLst>
                </a:gridCol>
                <a:gridCol w="1167084">
                  <a:extLst>
                    <a:ext uri="{9D8B030D-6E8A-4147-A177-3AD203B41FA5}">
                      <a16:colId xmlns:a16="http://schemas.microsoft.com/office/drawing/2014/main" val="3706686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s(</a:t>
                      </a:r>
                      <a:r>
                        <a:rPr lang="en-US" dirty="0" err="1"/>
                        <a:t>bu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</a:t>
            </a:r>
            <a:r>
              <a:rPr lang="en-US" dirty="0" err="1"/>
              <a:t>params</a:t>
            </a:r>
            <a:r>
              <a:rPr lang="en-US" dirty="0"/>
              <a:t>, output </a:t>
            </a:r>
            <a:r>
              <a:rPr lang="en-US" dirty="0" err="1"/>
              <a:t>params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indexes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665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881402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&lt;operator&gt;</a:t>
            </a:r>
            <a:r>
              <a:rPr lang="en-US" sz="1400" dirty="0">
                <a:latin typeface="Courier"/>
                <a:cs typeface="Courier"/>
              </a:rPr>
              <a:t>max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&lt;/operator&gt;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timedepData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dataSetData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x,y,z,c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o1,o2,s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bu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s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</a:t>
            </a:r>
            <a:r>
              <a:rPr lang="en-US" sz="14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c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8"/>
            <a:ext cx="1914796" cy="3062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51034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3987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55005" y="390210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569" y="1349219"/>
            <a:ext cx="6772527" cy="293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Databases</a:t>
            </a:r>
            <a:r>
              <a:rPr lang="en-US" dirty="0"/>
              <a:t>: data storage entities</a:t>
            </a:r>
          </a:p>
          <a:p>
            <a:pPr lvl="1"/>
            <a:r>
              <a:rPr lang="en-US" dirty="0"/>
              <a:t>Store data in binary format</a:t>
            </a:r>
          </a:p>
          <a:p>
            <a:pPr lvl="2"/>
            <a:r>
              <a:rPr lang="en-US" dirty="0"/>
              <a:t>Uncompressed (high memory</a:t>
            </a:r>
            <a:r>
              <a:rPr lang="mr-IN" dirty="0"/>
              <a:t>–</a:t>
            </a:r>
            <a:r>
              <a:rPr lang="en-US" dirty="0"/>
              <a:t>high performance)</a:t>
            </a:r>
          </a:p>
          <a:p>
            <a:pPr lvl="2"/>
            <a:r>
              <a:rPr lang="en-US" dirty="0"/>
              <a:t>Compressed (low memory-low performance)</a:t>
            </a:r>
          </a:p>
          <a:p>
            <a:pPr lvl="1"/>
            <a:r>
              <a:rPr lang="en-US" dirty="0"/>
              <a:t>HDF5 files</a:t>
            </a:r>
          </a:p>
          <a:p>
            <a:pPr lvl="1"/>
            <a:r>
              <a:rPr lang="en-US" i="1" dirty="0" err="1"/>
              <a:t>DataObjects</a:t>
            </a:r>
            <a:r>
              <a:rPr lang="en-US" dirty="0"/>
              <a:t> can be saved into Databases </a:t>
            </a:r>
          </a:p>
          <a:p>
            <a:pPr lvl="1"/>
            <a:r>
              <a:rPr lang="en-US" dirty="0"/>
              <a:t>Existing Databases can be loaded into the RAVEN framework</a:t>
            </a:r>
          </a:p>
        </p:txBody>
      </p:sp>
    </p:spTree>
    <p:extLst>
      <p:ext uri="{BB962C8B-B14F-4D97-AF65-F5344CB8AC3E}">
        <p14:creationId xmlns:p14="http://schemas.microsoft.com/office/powerpoint/2010/main" val="2296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new_database_default_location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new_database_directory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old_database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Databases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43717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Distributions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663510"/>
            <a:ext cx="6307511" cy="141336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Distributions</a:t>
            </a:r>
            <a:r>
              <a:rPr lang="en-US" dirty="0"/>
              <a:t>: stochastic representation of variable</a:t>
            </a:r>
          </a:p>
          <a:p>
            <a:pPr lvl="1"/>
            <a:r>
              <a:rPr lang="en-US" dirty="0"/>
              <a:t>1D continuous and discrete: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 err="1"/>
              <a:t>LogNormal</a:t>
            </a:r>
            <a:endParaRPr lang="en-US" dirty="0"/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ND multi-dimensional distributions:</a:t>
            </a:r>
          </a:p>
          <a:p>
            <a:pPr lvl="2"/>
            <a:r>
              <a:rPr lang="en-US" dirty="0"/>
              <a:t>Multivariate Normal </a:t>
            </a:r>
          </a:p>
          <a:p>
            <a:pPr lvl="2"/>
            <a:r>
              <a:rPr lang="en-US" dirty="0"/>
              <a:t>Custom N-Dimensional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5047257" y="4787880"/>
            <a:ext cx="3010833" cy="213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2" name="Picture 21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13" y="4901139"/>
            <a:ext cx="2716471" cy="1956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Distributions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55005" y="150159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443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Samplers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Samplers</a:t>
            </a:r>
            <a:r>
              <a:rPr lang="en-US" dirty="0"/>
              <a:t>: input space sampling entities</a:t>
            </a:r>
          </a:p>
          <a:p>
            <a:pPr lvl="1"/>
            <a:r>
              <a:rPr lang="en-US" dirty="0"/>
              <a:t>Forward Samplers: Monte-Carlo, Stratified (LHS), Grid, Response Surface, Factorial Design, etc…</a:t>
            </a:r>
          </a:p>
          <a:p>
            <a:pPr lvl="1"/>
            <a:r>
              <a:rPr lang="en-US" dirty="0"/>
              <a:t>Adaptive Samplers (smart sampling)</a:t>
            </a:r>
          </a:p>
          <a:p>
            <a:pPr lvl="1"/>
            <a:r>
              <a:rPr lang="en-US" dirty="0"/>
              <a:t>Dynamic Event Tree Samplers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b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" y="4285078"/>
            <a:ext cx="2421665" cy="2421665"/>
          </a:xfrm>
          <a:prstGeom prst="rect">
            <a:avLst/>
          </a:prstGeom>
        </p:spPr>
      </p:pic>
      <p:pic>
        <p:nvPicPr>
          <p:cNvPr id="21" name="Picture 20" descr="limitSurfPlot_scatter-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3235333" y="4403495"/>
            <a:ext cx="2734741" cy="21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399263" y="4968273"/>
            <a:ext cx="2529932" cy="1289189"/>
            <a:chOff x="5646838" y="4477011"/>
            <a:chExt cx="3992482" cy="2034468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646838" y="5786326"/>
              <a:ext cx="10728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760350" y="6509866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89230" y="5093383"/>
              <a:ext cx="16500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17196" y="4477011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35687" y="5744118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10111" y="50933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646838" y="583712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763124" y="51441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763124" y="5154343"/>
              <a:ext cx="15659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28301" y="4477011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39259" y="5134023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646838" y="589808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756512" y="5895107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154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 err="1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0.0 1.0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0.1 0.9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197126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438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Optimizers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078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Optimizers</a:t>
            </a:r>
            <a:r>
              <a:rPr lang="en-US" dirty="0"/>
              <a:t>: input space parameter optimization</a:t>
            </a:r>
          </a:p>
          <a:p>
            <a:pPr lvl="1"/>
            <a:r>
              <a:rPr lang="en-US" dirty="0"/>
              <a:t>Simultaneous Perturbation Stochastic Approximation (SPSA)</a:t>
            </a:r>
          </a:p>
          <a:p>
            <a:pPr lvl="1"/>
            <a:r>
              <a:rPr lang="en-US" dirty="0"/>
              <a:t>Finite Difference Gradient Descent* </a:t>
            </a:r>
          </a:p>
          <a:p>
            <a:pPr lvl="1"/>
            <a:r>
              <a:rPr lang="en-US" dirty="0"/>
              <a:t>Simulated Annealing*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22" y="6539556"/>
            <a:ext cx="1740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under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02" y="4037034"/>
            <a:ext cx="3970329" cy="25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&lt;SPSA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optmizer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20021986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&lt;convergence&gt;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1e-2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&lt;/convergence&gt;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optimizationOutput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&lt;initial&gt;</a:t>
            </a:r>
            <a:r>
              <a:rPr lang="en-US" sz="1400" dirty="0">
                <a:latin typeface="Courier"/>
                <a:cs typeface="Courier"/>
              </a:rPr>
              <a:t>3.0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outputToOptimize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&lt;/SPSA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Optimizers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55005" y="245832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concept of “Entities” in the RAVEN framework</a:t>
            </a:r>
          </a:p>
          <a:p>
            <a:r>
              <a:rPr lang="en-US" dirty="0"/>
              <a:t>Learn how these “Entities” are implemented in RAVEN</a:t>
            </a:r>
          </a:p>
          <a:p>
            <a:r>
              <a:rPr lang="en-US" dirty="0"/>
              <a:t>Learn the concept of RAVEN “Step”</a:t>
            </a:r>
          </a:p>
          <a:p>
            <a:r>
              <a:rPr lang="en-US" dirty="0"/>
              <a:t>Learn how RAVEN Steps and Entities are assembled in the input file for the construction of a calculation flow: From “Entities” to “Actors”</a:t>
            </a:r>
          </a:p>
          <a:p>
            <a:endParaRPr lang="en-US" dirty="0"/>
          </a:p>
          <a:p>
            <a:r>
              <a:rPr lang="en-US" dirty="0"/>
              <a:t>Basically, you should be able to start playing with RAVEN</a:t>
            </a:r>
          </a:p>
          <a:p>
            <a:endParaRPr lang="en-US" dirty="0"/>
          </a:p>
          <a:p>
            <a:r>
              <a:rPr lang="en-US" dirty="0"/>
              <a:t>Additional info</a:t>
            </a:r>
          </a:p>
          <a:p>
            <a:pPr lvl="1"/>
            <a:r>
              <a:rPr lang="en-US" dirty="0"/>
              <a:t>RAVEN user manual and user guide</a:t>
            </a:r>
          </a:p>
          <a:p>
            <a:pPr lvl="1"/>
            <a:r>
              <a:rPr lang="en-US" dirty="0"/>
              <a:t>Input files shown in this workshop</a:t>
            </a:r>
          </a:p>
          <a:p>
            <a:pPr lvl="1"/>
            <a:r>
              <a:rPr lang="en-US" dirty="0"/>
              <a:t>RAVEN regression and analytical tests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68646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OutStreams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used for data exporting/dumping</a:t>
            </a:r>
          </a:p>
          <a:p>
            <a:pPr lvl="1"/>
            <a:r>
              <a:rPr lang="en-US" dirty="0"/>
              <a:t>Printing:</a:t>
            </a:r>
          </a:p>
          <a:p>
            <a:pPr lvl="2"/>
            <a:r>
              <a:rPr lang="en-US" dirty="0" err="1"/>
              <a:t>DataObjects</a:t>
            </a:r>
            <a:endParaRPr lang="en-US" dirty="0"/>
          </a:p>
          <a:p>
            <a:pPr lvl="2"/>
            <a:r>
              <a:rPr lang="en-US" dirty="0"/>
              <a:t>Reduced Order Models (ROMs)</a:t>
            </a:r>
          </a:p>
          <a:p>
            <a:pPr lvl="1"/>
            <a:r>
              <a:rPr lang="en-US" dirty="0"/>
              <a:t>Plotting: both 2D and 3D plotting available</a:t>
            </a:r>
          </a:p>
          <a:p>
            <a:pPr lvl="2"/>
            <a:r>
              <a:rPr lang="en-US" dirty="0"/>
              <a:t>4D by using color mapping</a:t>
            </a:r>
          </a:p>
          <a:p>
            <a:pPr lvl="2"/>
            <a:r>
              <a:rPr lang="en-US" dirty="0"/>
              <a:t>5D by using marker size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Macintosh HD:Users:epinas:Desktop:Hybrid systems:Doc_my:Status_Milestone_2016:Optimizer_1.pd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5533702" y="4541330"/>
            <a:ext cx="2986466" cy="208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 descr="Screen Shot 2017-07-17 at 4.2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2" y="4724385"/>
            <a:ext cx="4033907" cy="17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 </a:t>
            </a:r>
            <a:r>
              <a:rPr lang="en-US" sz="1400" dirty="0" err="1">
                <a:latin typeface="Courier"/>
                <a:cs typeface="Courier"/>
              </a:rPr>
              <a:t>csv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ADataObjectOrROM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 </a:t>
            </a:r>
            <a:r>
              <a:rPr lang="en-US" sz="1400" dirty="0">
                <a:latin typeface="Courier"/>
                <a:cs typeface="Courier"/>
              </a:rPr>
              <a:t>scatter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 </a:t>
            </a:r>
            <a:r>
              <a:rPr lang="en-US" sz="1400" dirty="0" err="1">
                <a:latin typeface="Courier"/>
                <a:cs typeface="Courier"/>
              </a:rPr>
              <a:t>ADataObject|Output|time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 </a:t>
            </a:r>
            <a:r>
              <a:rPr lang="en-US" sz="1400" dirty="0" err="1">
                <a:latin typeface="Courier"/>
                <a:cs typeface="Courier"/>
              </a:rPr>
              <a:t>ADataObject|Output|anOutput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time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 </a:t>
            </a:r>
            <a:r>
              <a:rPr lang="en-US" sz="1400" dirty="0" err="1">
                <a:latin typeface="Courier"/>
                <a:cs typeface="Courier"/>
              </a:rPr>
              <a:t>png</a:t>
            </a:r>
            <a:r>
              <a:rPr lang="en-US" sz="1400" dirty="0">
                <a:latin typeface="Courier"/>
                <a:cs typeface="Courier"/>
              </a:rPr>
              <a:t>, screen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55005" y="343244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2002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analysis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Steps </a:t>
            </a:r>
          </a:p>
        </p:txBody>
      </p:sp>
    </p:spTree>
    <p:extLst>
      <p:ext uri="{BB962C8B-B14F-4D97-AF65-F5344CB8AC3E}">
        <p14:creationId xmlns:p14="http://schemas.microsoft.com/office/powerpoint/2010/main" val="42585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61461"/>
            <a:ext cx="6144203" cy="1919941"/>
          </a:xfrm>
        </p:spPr>
        <p:txBody>
          <a:bodyPr/>
          <a:lstStyle/>
          <a:p>
            <a:r>
              <a:rPr lang="en-US" dirty="0"/>
              <a:t>A Step links Entities together to perform an action</a:t>
            </a:r>
          </a:p>
          <a:p>
            <a:r>
              <a:rPr lang="en-US" dirty="0"/>
              <a:t>Multiple heterogeneous Entities are used in a single Step (</a:t>
            </a:r>
            <a:r>
              <a:rPr lang="en-US" dirty="0" err="1"/>
              <a:t>DataObjects</a:t>
            </a:r>
            <a:r>
              <a:rPr lang="en-US" dirty="0"/>
              <a:t>, Samplers, Models, …)</a:t>
            </a:r>
          </a:p>
          <a:p>
            <a:r>
              <a:rPr lang="en-US" dirty="0"/>
              <a:t>All these Entities must be defined in their corresponding block</a:t>
            </a:r>
          </a:p>
          <a:p>
            <a:pPr lvl="1"/>
            <a:r>
              <a:rPr lang="en-US" dirty="0"/>
              <a:t>They can be defined after the Steps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688860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Elbow Connector 20"/>
          <p:cNvCxnSpPr>
            <a:stCxn id="20" idx="1"/>
            <a:endCxn id="19" idx="0"/>
          </p:cNvCxnSpPr>
          <p:nvPr/>
        </p:nvCxnSpPr>
        <p:spPr bwMode="auto">
          <a:xfrm rot="10800000" flipV="1">
            <a:off x="3831886" y="3957434"/>
            <a:ext cx="2931239" cy="7314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995831" y="5250987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95831" y="5972720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3124" y="2104320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/>
          <p:cNvCxnSpPr>
            <a:stCxn id="26" idx="3"/>
          </p:cNvCxnSpPr>
          <p:nvPr/>
        </p:nvCxnSpPr>
        <p:spPr bwMode="auto">
          <a:xfrm flipH="1">
            <a:off x="3048002" y="2904420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26" idx="3"/>
          </p:cNvCxnSpPr>
          <p:nvPr/>
        </p:nvCxnSpPr>
        <p:spPr bwMode="auto">
          <a:xfrm flipH="1">
            <a:off x="3048002" y="2904420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8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66597"/>
            <a:ext cx="6144203" cy="2926253"/>
          </a:xfrm>
        </p:spPr>
        <p:txBody>
          <a:bodyPr/>
          <a:lstStyle/>
          <a:p>
            <a:r>
              <a:rPr lang="en-US" dirty="0"/>
              <a:t>Each Entity has a role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Sampler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ROM</a:t>
            </a:r>
          </a:p>
          <a:p>
            <a:pPr lvl="1"/>
            <a:r>
              <a:rPr lang="en-US" dirty="0"/>
              <a:t>Solution export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17344" y="1124343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95470" y="125235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95470" y="171864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95470" y="286698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95470" y="220197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95470" y="331133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52862" y="234309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0298" y="4101981"/>
            <a:ext cx="8667226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24502" y="3251384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(1/2)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55613" y="3190885"/>
            <a:ext cx="6211888" cy="16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RomTrainer</a:t>
            </a:r>
            <a:r>
              <a:rPr lang="en-US" dirty="0"/>
              <a:t>: perform the training of a Reduced Order Model (ROM)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PostProcess</a:t>
            </a:r>
            <a:r>
              <a:rPr lang="en-US" dirty="0"/>
              <a:t>: post-process data or manipulate RAVEN entities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5613" y="1566109"/>
            <a:ext cx="6400354" cy="144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SingleRun</a:t>
            </a:r>
            <a:r>
              <a:rPr lang="en-US" dirty="0"/>
              <a:t>: perform a single run of a model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MultiRun</a:t>
            </a:r>
            <a:r>
              <a:rPr lang="en-US" dirty="0"/>
              <a:t>: perform multiple runs of a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(2/2)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33477"/>
            <a:ext cx="6307512" cy="4857859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IOStep</a:t>
            </a:r>
            <a:r>
              <a:rPr lang="en-US" dirty="0">
                <a:solidFill>
                  <a:srgbClr val="0000FF"/>
                </a:solidFill>
              </a:rPr>
              <a:t>: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construct/update a Database from a </a:t>
            </a:r>
            <a:r>
              <a:rPr lang="en-US" dirty="0" err="1"/>
              <a:t>DataObjects</a:t>
            </a:r>
            <a:r>
              <a:rPr lang="en-US" dirty="0"/>
              <a:t> and vice versa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construct/update a Database or a </a:t>
            </a:r>
            <a:r>
              <a:rPr lang="en-US" dirty="0" err="1"/>
              <a:t>DataObjects</a:t>
            </a:r>
            <a:r>
              <a:rPr lang="en-US" dirty="0"/>
              <a:t> object from CSV files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stream the content of a Database or a </a:t>
            </a:r>
            <a:r>
              <a:rPr lang="en-US" dirty="0" err="1"/>
              <a:t>DataObjects</a:t>
            </a:r>
            <a:r>
              <a:rPr lang="en-US" dirty="0"/>
              <a:t> out through an </a:t>
            </a:r>
            <a:r>
              <a:rPr lang="en-US" dirty="0" err="1"/>
              <a:t>OutStream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store/retrieve a ROM to/from an external File using Pickle module of 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 err="1"/>
              <a:t>RunInfo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5123869" cy="207837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Desired analysis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Sequence of Steps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Working directory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Parallel computation parameters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895126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166339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Elbow Connector 21"/>
          <p:cNvCxnSpPr>
            <a:stCxn id="20" idx="1"/>
          </p:cNvCxnSpPr>
          <p:nvPr/>
        </p:nvCxnSpPr>
        <p:spPr bwMode="auto">
          <a:xfrm rot="10800000" flipV="1">
            <a:off x="5336446" y="1899374"/>
            <a:ext cx="1426678" cy="29848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763124" y="3724643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06970" y="5689499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Elbow Connector 23"/>
          <p:cNvCxnSpPr>
            <a:stCxn id="23" idx="2"/>
            <a:endCxn id="6" idx="2"/>
          </p:cNvCxnSpPr>
          <p:nvPr/>
        </p:nvCxnSpPr>
        <p:spPr bwMode="auto">
          <a:xfrm rot="5400000">
            <a:off x="4953873" y="3116996"/>
            <a:ext cx="1776151" cy="3935375"/>
          </a:xfrm>
          <a:prstGeom prst="bentConnector3">
            <a:avLst>
              <a:gd name="adj1" fmla="val 132468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9614" y="4284127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434224" y="4623632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96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5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Entities in RAVEN?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923016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Entity</a:t>
            </a:r>
            <a:r>
              <a:rPr lang="en-US" dirty="0"/>
              <a:t> is a category of objects aimed to employ a certain action</a:t>
            </a:r>
          </a:p>
          <a:p>
            <a:r>
              <a:rPr lang="en-US" dirty="0"/>
              <a:t>All the objects that belong to a certain </a:t>
            </a:r>
            <a:r>
              <a:rPr lang="en-US" i="1" dirty="0"/>
              <a:t>Entity</a:t>
            </a:r>
            <a:r>
              <a:rPr lang="en-US" dirty="0"/>
              <a:t> have a common definition of their </a:t>
            </a:r>
            <a:r>
              <a:rPr lang="en-US" dirty="0" err="1"/>
              <a:t>Input/Output</a:t>
            </a:r>
            <a:r>
              <a:rPr lang="en-US" dirty="0"/>
              <a:t> needs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55613" y="3158987"/>
            <a:ext cx="1672731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5961" y="3131174"/>
            <a:ext cx="1672482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5328" y="517554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236368" y="3466669"/>
            <a:ext cx="1677677" cy="290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236368" y="3121904"/>
            <a:ext cx="1677677" cy="3175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20766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30286" y="3158987"/>
            <a:ext cx="1677677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368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5613" y="290498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Calculation control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19409" y="2905920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Physical/Mathematical Modeling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0" y="4933061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Stochastic Modeling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25961" y="287810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IO by files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36368" y="286883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Storage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2730286" y="5155503"/>
            <a:ext cx="1677677" cy="3327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735233" y="5509298"/>
            <a:ext cx="1677677" cy="3128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730286" y="490243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Perturbation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025961" y="4890271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Export solutions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7231172" y="4895334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User input functions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5613" y="377955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Number of simultaneous Model evaluations</a:t>
            </a:r>
          </a:p>
          <a:p>
            <a:r>
              <a:rPr lang="en-US" sz="1200" dirty="0"/>
              <a:t>Execution sequence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735233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</a:t>
            </a:r>
          </a:p>
          <a:p>
            <a:r>
              <a:rPr lang="en-US" sz="1200" dirty="0"/>
              <a:t>Surrogate Models </a:t>
            </a:r>
          </a:p>
          <a:p>
            <a:r>
              <a:rPr lang="en-US" sz="1200" dirty="0"/>
              <a:t>Post-Processors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030908" y="382819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input files</a:t>
            </a:r>
          </a:p>
          <a:p>
            <a:r>
              <a:rPr lang="en-US" sz="1200" dirty="0"/>
              <a:t>Post-Processor outputs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55613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1D distributions</a:t>
            </a:r>
          </a:p>
          <a:p>
            <a:r>
              <a:rPr lang="en-US" sz="1200" dirty="0"/>
              <a:t>ND distributions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232130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outputs</a:t>
            </a:r>
          </a:p>
          <a:p>
            <a:r>
              <a:rPr lang="en-US" sz="1200" dirty="0"/>
              <a:t>RAVEN solutions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2730286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Uncertainty propagation</a:t>
            </a:r>
          </a:p>
          <a:p>
            <a:r>
              <a:rPr lang="en-US" sz="1200" dirty="0"/>
              <a:t>Parameter optimization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03460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CSV/XML output</a:t>
            </a:r>
          </a:p>
          <a:p>
            <a:r>
              <a:rPr lang="en-US" sz="1200" dirty="0"/>
              <a:t>Plotting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724131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User defined functions</a:t>
            </a:r>
          </a:p>
          <a:p>
            <a:r>
              <a:rPr lang="en-US" sz="1200" dirty="0"/>
              <a:t>Goal functions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9" grpId="0"/>
      <p:bldP spid="21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The Analysis: the RAVEN Approach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4" y="1598614"/>
            <a:ext cx="4344517" cy="2031320"/>
          </a:xfrm>
        </p:spPr>
        <p:txBody>
          <a:bodyPr/>
          <a:lstStyle/>
          <a:p>
            <a:r>
              <a:rPr lang="en-US" dirty="0"/>
              <a:t>Type of information</a:t>
            </a:r>
          </a:p>
          <a:p>
            <a:pPr lvl="1"/>
            <a:r>
              <a:rPr lang="en-US" dirty="0"/>
              <a:t>Desired stochastic analysis</a:t>
            </a:r>
          </a:p>
          <a:p>
            <a:pPr lvl="2"/>
            <a:r>
              <a:rPr lang="en-US" dirty="0"/>
              <a:t>What do I want to do?</a:t>
            </a:r>
          </a:p>
          <a:p>
            <a:pPr lvl="1"/>
            <a:r>
              <a:rPr lang="en-US" dirty="0"/>
              <a:t>Entities needed</a:t>
            </a:r>
          </a:p>
          <a:p>
            <a:pPr lvl="2"/>
            <a:r>
              <a:rPr lang="en-US" dirty="0"/>
              <a:t>What do I want to use?</a:t>
            </a:r>
          </a:p>
          <a:p>
            <a:pPr lvl="2"/>
            <a:r>
              <a:rPr lang="en-US" dirty="0"/>
              <a:t>How do I want to use them?</a:t>
            </a:r>
          </a:p>
          <a:p>
            <a:pPr lvl="2"/>
            <a:endParaRPr lang="en-US" dirty="0"/>
          </a:p>
          <a:p>
            <a:r>
              <a:rPr lang="en-US" dirty="0"/>
              <a:t>Template of RAVEN input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65747" y="3828779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3873" y="395678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3873" y="442308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43873" y="55714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3873" y="490641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638487" y="1598614"/>
            <a:ext cx="2551616" cy="3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Raven semantics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120608" y="2363646"/>
            <a:ext cx="15799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23370" y="2146496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>
                <a:latin typeface="+mj-lt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256675" y="2968869"/>
            <a:ext cx="14438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23370" y="2751719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Entities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4800131" y="3396452"/>
            <a:ext cx="900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823370" y="3219721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Steps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643873" y="601577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1265" y="50475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4025865" cy="3061731"/>
          </a:xfrm>
        </p:spPr>
        <p:txBody>
          <a:bodyPr/>
          <a:lstStyle/>
          <a:p>
            <a:r>
              <a:rPr lang="en-US" dirty="0"/>
              <a:t>One single input file</a:t>
            </a:r>
          </a:p>
          <a:p>
            <a:pPr lvl="1"/>
            <a:r>
              <a:rPr lang="en-US" dirty="0"/>
              <a:t>High modular input style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.xml format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Analysis Input File: the RAVEN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7693" y="4990988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705452" y="4785882"/>
            <a:ext cx="406475" cy="2814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230681" y="4375669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4890794" y="6054390"/>
            <a:ext cx="666863" cy="330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5680467" y="6385004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128264" y="5067324"/>
            <a:ext cx="353214" cy="250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4555322" y="4862217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58668" y="2061151"/>
            <a:ext cx="1914796" cy="1986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36794" y="2400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Stochastic analysis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636794" y="28669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636794" y="336642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563828" y="2364162"/>
            <a:ext cx="298842" cy="2902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6948572" y="1954853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Order of appearance of each block is not important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70806" y="2815307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Elbow Connector 7"/>
          <p:cNvCxnSpPr>
            <a:stCxn id="5" idx="1"/>
          </p:cNvCxnSpPr>
          <p:nvPr/>
        </p:nvCxnSpPr>
        <p:spPr bwMode="auto">
          <a:xfrm rot="10800000" flipV="1">
            <a:off x="3490036" y="3051289"/>
            <a:ext cx="980770" cy="99599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7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required Entities of 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Entities Implementation and Input</a:t>
            </a:r>
          </a:p>
        </p:txBody>
      </p:sp>
    </p:spTree>
    <p:extLst>
      <p:ext uri="{BB962C8B-B14F-4D97-AF65-F5344CB8AC3E}">
        <p14:creationId xmlns:p14="http://schemas.microsoft.com/office/powerpoint/2010/main" val="36501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Models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Models: </a:t>
            </a:r>
            <a:r>
              <a:rPr lang="en-US" dirty="0"/>
              <a:t>projection from input to output space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Codes: through code interfaces </a:t>
            </a:r>
          </a:p>
          <a:p>
            <a:pPr lvl="1"/>
            <a:r>
              <a:rPr lang="en-US" dirty="0"/>
              <a:t>External models: python based module</a:t>
            </a:r>
          </a:p>
          <a:p>
            <a:pPr lvl="1"/>
            <a:r>
              <a:rPr lang="en-US" dirty="0"/>
              <a:t>Reduced Order Models (ROMs)</a:t>
            </a:r>
          </a:p>
          <a:p>
            <a:pPr lvl="1"/>
            <a:r>
              <a:rPr lang="en-US" dirty="0" err="1"/>
              <a:t>PostProcessors</a:t>
            </a:r>
            <a:r>
              <a:rPr lang="en-US" dirty="0"/>
              <a:t>: used to perform action on data</a:t>
            </a:r>
          </a:p>
          <a:p>
            <a:pPr lvl="2"/>
            <a:r>
              <a:rPr lang="en-US" dirty="0"/>
              <a:t>Basic statistic operations</a:t>
            </a:r>
          </a:p>
          <a:p>
            <a:pPr lvl="2"/>
            <a:r>
              <a:rPr lang="en-US" dirty="0"/>
              <a:t>Comparison statistic</a:t>
            </a:r>
          </a:p>
          <a:p>
            <a:pPr lvl="2"/>
            <a:r>
              <a:rPr lang="en-US" dirty="0"/>
              <a:t>Clustering and data mining</a:t>
            </a:r>
          </a:p>
          <a:p>
            <a:pPr lvl="2"/>
            <a:r>
              <a:rPr lang="en-US" dirty="0"/>
              <a:t>….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18" y="1523576"/>
            <a:ext cx="6688978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&lt;variables&gt;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variance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z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targets 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features 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 sensitivity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Models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29801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 bwMode="auto">
          <a:xfrm>
            <a:off x="2884169" y="5695823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884169" y="3780360"/>
            <a:ext cx="1491416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0"/>
            <a:ext cx="6307511" cy="4524375"/>
          </a:xfrm>
        </p:spPr>
        <p:txBody>
          <a:bodyPr/>
          <a:lstStyle/>
          <a:p>
            <a:pPr lvl="1"/>
            <a:r>
              <a:rPr lang="en-US" dirty="0"/>
              <a:t>Point Sets</a:t>
            </a:r>
          </a:p>
          <a:p>
            <a:pPr lvl="2"/>
            <a:r>
              <a:rPr lang="en-US" dirty="0"/>
              <a:t>Each input produces a single value for each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History Sets</a:t>
            </a:r>
          </a:p>
          <a:p>
            <a:pPr lvl="2"/>
            <a:r>
              <a:rPr lang="en-US" dirty="0"/>
              <a:t>Each input results in a history of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9835" y="3611407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99667"/>
              </p:ext>
            </p:extLst>
          </p:nvPr>
        </p:nvGraphicFramePr>
        <p:xfrm>
          <a:off x="721995" y="346451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4611"/>
              </p:ext>
            </p:extLst>
          </p:nvPr>
        </p:nvGraphicFramePr>
        <p:xfrm>
          <a:off x="4459015" y="3504567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85926"/>
              </p:ext>
            </p:extLst>
          </p:nvPr>
        </p:nvGraphicFramePr>
        <p:xfrm>
          <a:off x="723900" y="539999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3049835" y="5566283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61066"/>
              </p:ext>
            </p:extLst>
          </p:nvPr>
        </p:nvGraphicFramePr>
        <p:xfrm>
          <a:off x="4451079" y="5316411"/>
          <a:ext cx="288798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</a:t>
            </a:r>
            <a:r>
              <a:rPr lang="en-US" dirty="0" err="1"/>
              <a:t>params</a:t>
            </a:r>
            <a:r>
              <a:rPr lang="en-US" dirty="0"/>
              <a:t>, output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69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8688</TotalTime>
  <Words>2236</Words>
  <Application>Microsoft Macintosh PowerPoint</Application>
  <PresentationFormat>On-screen Show (4:3)</PresentationFormat>
  <Paragraphs>678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Lucida Grande</vt:lpstr>
      <vt:lpstr>Times New Roman</vt:lpstr>
      <vt:lpstr>Default Design</vt:lpstr>
      <vt:lpstr>RAVEN Statistical Framework</vt:lpstr>
      <vt:lpstr>Objectives</vt:lpstr>
      <vt:lpstr>Entities in RAVEN?</vt:lpstr>
      <vt:lpstr>The Analysis: the RAVEN Approach</vt:lpstr>
      <vt:lpstr>Analysis Input File: the RAVEN Approach</vt:lpstr>
      <vt:lpstr>Construct the required Entities of an analysis</vt:lpstr>
      <vt:lpstr>Entity: Models</vt:lpstr>
      <vt:lpstr>Input Structure: Models</vt:lpstr>
      <vt:lpstr>Entity: DataObjects</vt:lpstr>
      <vt:lpstr>Entity: DataObjects (cont.)</vt:lpstr>
      <vt:lpstr>Input Structure: DataObjects</vt:lpstr>
      <vt:lpstr>Entity: Databases</vt:lpstr>
      <vt:lpstr>Input Structure: Databases</vt:lpstr>
      <vt:lpstr>Entity: Distributions</vt:lpstr>
      <vt:lpstr>Input Structure: Distributions</vt:lpstr>
      <vt:lpstr>Entity: Samplers</vt:lpstr>
      <vt:lpstr>Input Structure: Samplers</vt:lpstr>
      <vt:lpstr>Entity: Optimizers</vt:lpstr>
      <vt:lpstr>Input Structure: Optimizers</vt:lpstr>
      <vt:lpstr>Entity: OutStreams</vt:lpstr>
      <vt:lpstr>Input Structure: OutStreams</vt:lpstr>
      <vt:lpstr>Construct the analysis flow</vt:lpstr>
      <vt:lpstr>Steps </vt:lpstr>
      <vt:lpstr>Steps</vt:lpstr>
      <vt:lpstr>Step Types (1/2)</vt:lpstr>
      <vt:lpstr>Step Types (2/2)</vt:lpstr>
      <vt:lpstr>RunInfo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Microsoft Office User</cp:lastModifiedBy>
  <cp:revision>629</cp:revision>
  <cp:lastPrinted>2001-05-07T20:21:30Z</cp:lastPrinted>
  <dcterms:created xsi:type="dcterms:W3CDTF">1999-10-26T20:37:18Z</dcterms:created>
  <dcterms:modified xsi:type="dcterms:W3CDTF">2018-07-31T15:41:14Z</dcterms:modified>
</cp:coreProperties>
</file>